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00" r:id="rId3"/>
    <p:sldId id="257" r:id="rId4"/>
    <p:sldId id="301" r:id="rId5"/>
    <p:sldId id="302" r:id="rId6"/>
    <p:sldId id="303" r:id="rId7"/>
    <p:sldId id="306" r:id="rId8"/>
    <p:sldId id="305" r:id="rId9"/>
    <p:sldId id="308" r:id="rId10"/>
    <p:sldId id="307" r:id="rId11"/>
    <p:sldId id="309" r:id="rId12"/>
    <p:sldId id="310" r:id="rId13"/>
    <p:sldId id="304" r:id="rId14"/>
    <p:sldId id="282" r:id="rId15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D0C9"/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981" autoAdjust="0"/>
  </p:normalViewPr>
  <p:slideViewPr>
    <p:cSldViewPr snapToGrid="0">
      <p:cViewPr>
        <p:scale>
          <a:sx n="122" d="100"/>
          <a:sy n="122" d="100"/>
        </p:scale>
        <p:origin x="-150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9/28/2021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9/28/2021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9/28/2021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chemeClr val="accent3">
                <a:lumMod val="20000"/>
                <a:lumOff val="80000"/>
              </a:schemeClr>
            </a:gs>
            <a:gs pos="0">
              <a:srgbClr val="FFC000"/>
            </a:gs>
            <a:gs pos="0">
              <a:srgbClr val="00B0F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031" y="121858"/>
            <a:ext cx="5183010" cy="2313708"/>
          </a:xfrm>
        </p:spPr>
        <p:txBody>
          <a:bodyPr>
            <a:normAutofit/>
          </a:bodyPr>
          <a:lstStyle/>
          <a:p>
            <a:r>
              <a:rPr lang="es-AR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435752" y="1788179"/>
            <a:ext cx="116857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14949" y="5665661"/>
            <a:ext cx="5600699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65482" y="546112"/>
            <a:ext cx="6438901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Secretarias: Dras. Carolina Pereira y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09/03 al 23/11/21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Martes: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r>
              <a:rPr lang="es-E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563490" y="2481806"/>
            <a:ext cx="6732815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MORÓN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2004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Coordinadora: Dra. Mónica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Artecona</a:t>
            </a: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Secretaria: Dra.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12/03 al 26/11/21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Viernes: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35" y="5557715"/>
            <a:ext cx="4406165" cy="73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1563488" y="4767247"/>
            <a:ext cx="8715345" cy="646331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s-ES" b="1" dirty="0"/>
              <a:t>Los teóricos de estos dos cursos, son presenciales, de 14:00 a 19:00 horas.  De continuar la pandemia, serán por zoom y/u otro medio; de 15:00 a 17:30 horas.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004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77091" y="2180064"/>
            <a:ext cx="116566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Inza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Williner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ME, Monti MF y col.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Nevo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epidérmico verrugoso inflamatorio lineal extenso. Reporte de un caso.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Argent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ermatol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2020;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(111): 115-120.</a:t>
            </a:r>
          </a:p>
          <a:p>
            <a:r>
              <a:rPr lang="es-AR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https://rad-online.org.ar/tag/articulo-original/page/19/</a:t>
            </a:r>
          </a:p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Consulta: 01/07/2021</a:t>
            </a:r>
          </a:p>
          <a:p>
            <a:endParaRPr lang="es-A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248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RESUMEN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El </a:t>
            </a:r>
            <a:r>
              <a:rPr lang="es-ES_tradnl" sz="2400" dirty="0" err="1"/>
              <a:t>nevo</a:t>
            </a:r>
            <a:r>
              <a:rPr lang="es-ES_tradnl" sz="2400" dirty="0"/>
              <a:t> epidérmico verrugoso inflamatorio lineal (NEVIL), es una variante de </a:t>
            </a:r>
            <a:r>
              <a:rPr lang="es-ES_tradnl" sz="2400" dirty="0" err="1"/>
              <a:t>nevo</a:t>
            </a:r>
            <a:r>
              <a:rPr lang="es-ES_tradnl" sz="2400" dirty="0"/>
              <a:t> epidérmico que se presenta con mayor frecuencia al nacer o en la primer infancia.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Se </a:t>
            </a:r>
            <a:r>
              <a:rPr lang="es-ES_tradnl" sz="2400" dirty="0"/>
              <a:t>manifiesta como placas eritematosas, </a:t>
            </a:r>
            <a:r>
              <a:rPr lang="es-ES_tradnl" sz="2400" dirty="0" err="1"/>
              <a:t>queratósicas</a:t>
            </a:r>
            <a:r>
              <a:rPr lang="es-ES_tradnl" sz="2400" dirty="0"/>
              <a:t> muy pruriginosas siguiendo las líneas de </a:t>
            </a:r>
            <a:r>
              <a:rPr lang="es-ES_tradnl" sz="2400" dirty="0" err="1"/>
              <a:t>Blaschko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La </a:t>
            </a:r>
            <a:r>
              <a:rPr lang="es-ES_tradnl" sz="2400" dirty="0"/>
              <a:t>anatomía patológica cumple un papel importante para el diagnóstico diferencial.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El </a:t>
            </a:r>
            <a:r>
              <a:rPr lang="es-ES_tradnl" sz="2400" dirty="0"/>
              <a:t>tratamiento es un desafío médico.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Se </a:t>
            </a:r>
            <a:r>
              <a:rPr lang="es-ES_tradnl" sz="2400" dirty="0"/>
              <a:t>presenta el caso de un paciente de sexo masculino de 38 años de edad, con manifestación extensa de la patología y con poca respuesta al tratamiento.</a:t>
            </a:r>
            <a:endParaRPr lang="en-US" sz="2400" dirty="0"/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3219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INTRODUCCIÓN</a:t>
            </a:r>
          </a:p>
          <a:p>
            <a:pPr algn="just"/>
            <a:endParaRPr lang="en-US" sz="29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El </a:t>
            </a:r>
            <a:r>
              <a:rPr lang="es-ES_tradnl" sz="2400" dirty="0" err="1"/>
              <a:t>nevo</a:t>
            </a:r>
            <a:r>
              <a:rPr lang="es-ES_tradnl" sz="2400" dirty="0"/>
              <a:t> epidérmico verrugoso inflamatorio lineal (NEVIL) es una variante clínica rara de </a:t>
            </a:r>
            <a:r>
              <a:rPr lang="es-ES_tradnl" sz="2400" dirty="0" err="1"/>
              <a:t>nevo</a:t>
            </a:r>
            <a:r>
              <a:rPr lang="es-ES_tradnl" sz="2400" dirty="0"/>
              <a:t> epidérmico que aparece con mayor frecuencia al nacer o durante la </a:t>
            </a:r>
            <a:r>
              <a:rPr lang="es-ES_tradnl" sz="2400" dirty="0" smtClean="0"/>
              <a:t>primera </a:t>
            </a:r>
            <a:r>
              <a:rPr lang="es-ES_tradnl" sz="2400" dirty="0"/>
              <a:t>infancia.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La </a:t>
            </a:r>
            <a:r>
              <a:rPr lang="es-ES_tradnl" sz="2400" dirty="0"/>
              <a:t>etiología es incierta y de presentación esporádica.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Clínicamente </a:t>
            </a:r>
            <a:r>
              <a:rPr lang="es-ES_tradnl" sz="2400" dirty="0"/>
              <a:t>se manifiesta con lesiones eritematosas, </a:t>
            </a:r>
            <a:r>
              <a:rPr lang="es-ES_tradnl" sz="2400" dirty="0" err="1"/>
              <a:t>queratósicas</a:t>
            </a:r>
            <a:r>
              <a:rPr lang="es-ES_tradnl" sz="2400" dirty="0"/>
              <a:t> y verrugosas, de disposición lineal siguiendo las líneas de </a:t>
            </a:r>
            <a:r>
              <a:rPr lang="es-ES_tradnl" sz="2400" dirty="0" err="1"/>
              <a:t>Blaschko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Generalmente </a:t>
            </a:r>
            <a:r>
              <a:rPr lang="es-ES_tradnl" sz="2400" dirty="0"/>
              <a:t>son muy pruriginosas y unilaterales.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El </a:t>
            </a:r>
            <a:r>
              <a:rPr lang="es-ES_tradnl" sz="2400" dirty="0"/>
              <a:t>diagnóstico </a:t>
            </a:r>
            <a:r>
              <a:rPr lang="es-ES_tradnl" sz="2400" dirty="0" err="1"/>
              <a:t>anatomopatológico</a:t>
            </a:r>
            <a:r>
              <a:rPr lang="es-ES_tradnl" sz="2400" dirty="0"/>
              <a:t> es importante para diferenciarlo de la psoriasis lineal.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El </a:t>
            </a:r>
            <a:r>
              <a:rPr lang="es-ES_tradnl" sz="2400" dirty="0"/>
              <a:t>tratamiento constituye un desafío médico.</a:t>
            </a:r>
            <a:endParaRPr lang="en-US" sz="2400" dirty="0"/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53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248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/>
              <a:t>CASO </a:t>
            </a:r>
            <a:r>
              <a:rPr lang="es-ES_tradnl" sz="2900" dirty="0" smtClean="0"/>
              <a:t>CLÍNICO</a:t>
            </a:r>
          </a:p>
          <a:p>
            <a:pPr algn="just"/>
            <a:endParaRPr lang="en-US" sz="29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Paciente de sexo masculino de 38 años de edad, oriundo de la provincia de Catamarca (Argentina).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Sin </a:t>
            </a:r>
            <a:r>
              <a:rPr lang="es-ES_tradnl" sz="2400" dirty="0"/>
              <a:t>antecedentes patológicos ni familiares de relevancia.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Consultó </a:t>
            </a:r>
            <a:r>
              <a:rPr lang="es-ES_tradnl" sz="2400" dirty="0"/>
              <a:t>al servicio de dermatología por presentar una lesión en miembro inferior izquierdo, muy pruriginosa que se exacerbaba con cambios de temperatura haciéndose </a:t>
            </a:r>
            <a:r>
              <a:rPr lang="es-ES_tradnl" sz="2400" dirty="0" smtClean="0"/>
              <a:t>intolerable.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Realizó </a:t>
            </a:r>
            <a:r>
              <a:rPr lang="es-ES_tradnl" sz="2400" dirty="0"/>
              <a:t>varios tratamientos con corticoides tópicos, antihistamínicos orales y emolientes, sin mejoría.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También </a:t>
            </a:r>
            <a:r>
              <a:rPr lang="es-ES_tradnl" sz="2400" dirty="0"/>
              <a:t>criocirugía con cicatrices </a:t>
            </a:r>
            <a:r>
              <a:rPr lang="es-ES_tradnl" sz="2400" dirty="0" err="1"/>
              <a:t>inestéticas</a:t>
            </a:r>
            <a:r>
              <a:rPr lang="es-ES_tradnl" sz="2400" dirty="0"/>
              <a:t> y sin control del prurito.</a:t>
            </a:r>
            <a:endParaRPr lang="es-AR" sz="24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3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3680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dirty="0"/>
              <a:t>Al examen físico se observó una placa eritematosa, </a:t>
            </a:r>
            <a:r>
              <a:rPr lang="es-ES_tradnl" sz="2400" dirty="0" err="1" smtClean="0"/>
              <a:t>queratósica</a:t>
            </a:r>
            <a:r>
              <a:rPr lang="es-ES_tradnl" sz="2400" dirty="0" smtClean="0"/>
              <a:t> </a:t>
            </a:r>
            <a:r>
              <a:rPr lang="es-ES_tradnl" sz="2400" dirty="0"/>
              <a:t>de bordes definidos y de disposición lineal que se extendía desde la cara externa del glúteo izquierdo, pasando por la ingle y región </a:t>
            </a:r>
            <a:r>
              <a:rPr lang="es-ES_tradnl" sz="2400" dirty="0" smtClean="0"/>
              <a:t>anteroposterior </a:t>
            </a:r>
            <a:r>
              <a:rPr lang="es-ES_tradnl" sz="2400" dirty="0"/>
              <a:t>del muslo hasta la pierna izquierda siguiendo las líneas de </a:t>
            </a:r>
            <a:r>
              <a:rPr lang="es-ES_tradnl" sz="2400" dirty="0" err="1"/>
              <a:t>Blaschko</a:t>
            </a:r>
            <a:r>
              <a:rPr lang="es-ES_tradnl" sz="2400" dirty="0"/>
              <a:t>.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r>
              <a:rPr lang="es-ES" b="1" dirty="0"/>
              <a:t>Figura 1 </a:t>
            </a:r>
            <a:r>
              <a:rPr lang="es-ES" dirty="0"/>
              <a:t>Placa eritematosa, </a:t>
            </a:r>
            <a:r>
              <a:rPr lang="es-ES" dirty="0" err="1"/>
              <a:t>queratósica</a:t>
            </a:r>
            <a:r>
              <a:rPr lang="es-ES" dirty="0"/>
              <a:t> en región antero </a:t>
            </a:r>
            <a:endParaRPr lang="es-ES" dirty="0" smtClean="0"/>
          </a:p>
          <a:p>
            <a:pPr algn="just"/>
            <a:r>
              <a:rPr lang="es-ES" dirty="0"/>
              <a:t>	</a:t>
            </a:r>
            <a:r>
              <a:rPr lang="es-ES" dirty="0" smtClean="0"/>
              <a:t>interna </a:t>
            </a:r>
            <a:r>
              <a:rPr lang="es-ES" dirty="0"/>
              <a:t>de muslo </a:t>
            </a:r>
            <a:r>
              <a:rPr lang="es-ES" dirty="0" smtClean="0"/>
              <a:t>y </a:t>
            </a:r>
            <a:r>
              <a:rPr lang="es-ES" dirty="0"/>
              <a:t>pierna izquierdo </a:t>
            </a: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r>
              <a:rPr lang="es-ES" b="1" dirty="0" smtClean="0"/>
              <a:t>								Figura </a:t>
            </a:r>
            <a:r>
              <a:rPr lang="es-ES" b="1" dirty="0"/>
              <a:t>2: </a:t>
            </a:r>
            <a:r>
              <a:rPr lang="es-ES" dirty="0"/>
              <a:t>Placa eritematosa </a:t>
            </a:r>
            <a:r>
              <a:rPr lang="es-ES" dirty="0" err="1"/>
              <a:t>queratósica</a:t>
            </a:r>
            <a:r>
              <a:rPr lang="es-ES" dirty="0"/>
              <a:t> </a:t>
            </a:r>
            <a:r>
              <a:rPr lang="es-ES" dirty="0" smtClean="0"/>
              <a:t>que 										compromete </a:t>
            </a:r>
            <a:r>
              <a:rPr lang="es-ES" dirty="0"/>
              <a:t>muslo y glúteo izquierdo</a:t>
            </a:r>
            <a:r>
              <a:rPr lang="es-ES" dirty="0" smtClean="0"/>
              <a:t>.</a:t>
            </a:r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dirty="0"/>
              <a:t>No </a:t>
            </a:r>
            <a:r>
              <a:rPr lang="es-ES_tradnl" sz="2400" dirty="0" smtClean="0"/>
              <a:t>presentó </a:t>
            </a:r>
            <a:r>
              <a:rPr lang="es-ES_tradnl" sz="2400" dirty="0"/>
              <a:t>otras lesiones cutáneas ni se asoció a signos ni  síntomas sistémicos.</a:t>
            </a:r>
            <a:endParaRPr lang="es-AR" sz="24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34" y="2523521"/>
            <a:ext cx="5468113" cy="24482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233" y="2188635"/>
            <a:ext cx="1576331" cy="315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2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168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dirty="0"/>
              <a:t>Se realizó biopsia de la lesión, </a:t>
            </a:r>
            <a:r>
              <a:rPr lang="es-ES_tradnl" sz="2400" dirty="0" smtClean="0"/>
              <a:t>que </a:t>
            </a:r>
            <a:r>
              <a:rPr lang="es-ES_tradnl" sz="2400" dirty="0"/>
              <a:t>mostró áreas de </a:t>
            </a:r>
            <a:r>
              <a:rPr lang="es-ES_tradnl" sz="2400" dirty="0" err="1"/>
              <a:t>paraqueratosis</a:t>
            </a:r>
            <a:r>
              <a:rPr lang="es-ES_tradnl" sz="2400" dirty="0"/>
              <a:t> con </a:t>
            </a:r>
            <a:r>
              <a:rPr lang="es-ES_tradnl" sz="2400" dirty="0" err="1"/>
              <a:t>hipergranulosis</a:t>
            </a:r>
            <a:r>
              <a:rPr lang="es-ES_tradnl" sz="2400" dirty="0"/>
              <a:t>, alternadas con áreas de </a:t>
            </a:r>
            <a:r>
              <a:rPr lang="es-ES_tradnl" sz="2400" dirty="0" err="1"/>
              <a:t>ortoqueratosis</a:t>
            </a:r>
            <a:r>
              <a:rPr lang="es-ES_tradnl" sz="2400" dirty="0"/>
              <a:t> y </a:t>
            </a:r>
            <a:r>
              <a:rPr lang="es-ES_tradnl" sz="2400" dirty="0" err="1"/>
              <a:t>agranulosis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Epidermis </a:t>
            </a:r>
            <a:r>
              <a:rPr lang="es-ES_tradnl" sz="2400" dirty="0"/>
              <a:t>con acantosis e infiltrado inflamatorio con dermis papilar compatible con </a:t>
            </a:r>
            <a:r>
              <a:rPr lang="es-ES_tradnl" sz="2400" dirty="0" err="1"/>
              <a:t>nevo</a:t>
            </a:r>
            <a:r>
              <a:rPr lang="es-ES_tradnl" sz="2400" dirty="0"/>
              <a:t> epidérmico verrugoso inflamatorio lineal.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r>
              <a:rPr lang="en-US" b="1" dirty="0" err="1"/>
              <a:t>Figura</a:t>
            </a:r>
            <a:r>
              <a:rPr lang="en-US" b="1" dirty="0"/>
              <a:t> 3: </a:t>
            </a:r>
            <a:r>
              <a:rPr lang="en-US" i="1" dirty="0" err="1"/>
              <a:t>Tinción</a:t>
            </a:r>
            <a:r>
              <a:rPr lang="en-US" i="1" dirty="0"/>
              <a:t> con H/E. 10x</a:t>
            </a:r>
            <a:r>
              <a:rPr lang="en-US" dirty="0"/>
              <a:t>: </a:t>
            </a:r>
            <a:r>
              <a:rPr lang="en-US" dirty="0" err="1"/>
              <a:t>Áreas</a:t>
            </a:r>
            <a:r>
              <a:rPr lang="en-US" dirty="0"/>
              <a:t> de </a:t>
            </a:r>
            <a:r>
              <a:rPr lang="en-US" dirty="0" err="1"/>
              <a:t>paraqueratosis</a:t>
            </a:r>
            <a:r>
              <a:rPr lang="en-US" dirty="0"/>
              <a:t> con </a:t>
            </a:r>
            <a:r>
              <a:rPr lang="en-US" dirty="0" err="1"/>
              <a:t>hipergranulosis</a:t>
            </a:r>
            <a:r>
              <a:rPr lang="en-US" dirty="0"/>
              <a:t> </a:t>
            </a:r>
            <a:r>
              <a:rPr lang="en-US" dirty="0" err="1"/>
              <a:t>alternadas</a:t>
            </a:r>
            <a:r>
              <a:rPr lang="en-US" dirty="0"/>
              <a:t> con </a:t>
            </a:r>
            <a:r>
              <a:rPr lang="en-US" dirty="0" err="1"/>
              <a:t>áreas</a:t>
            </a:r>
            <a:r>
              <a:rPr lang="en-US" dirty="0"/>
              <a:t> de </a:t>
            </a:r>
            <a:r>
              <a:rPr lang="en-US" dirty="0" err="1"/>
              <a:t>ortoqueratosis</a:t>
            </a:r>
            <a:r>
              <a:rPr lang="en-US" dirty="0"/>
              <a:t> y </a:t>
            </a:r>
            <a:r>
              <a:rPr lang="en-US" dirty="0" err="1"/>
              <a:t>agranulosis</a:t>
            </a:r>
            <a:r>
              <a:rPr lang="en-US" dirty="0"/>
              <a:t>. Epidermis con </a:t>
            </a:r>
            <a:r>
              <a:rPr lang="en-US" dirty="0" err="1"/>
              <a:t>acantosis</a:t>
            </a:r>
            <a:r>
              <a:rPr lang="en-US" dirty="0"/>
              <a:t> e </a:t>
            </a:r>
            <a:r>
              <a:rPr lang="en-US" dirty="0" err="1"/>
              <a:t>infiltrado</a:t>
            </a:r>
            <a:r>
              <a:rPr lang="en-US" dirty="0"/>
              <a:t> </a:t>
            </a:r>
            <a:r>
              <a:rPr lang="en-US" dirty="0" err="1"/>
              <a:t>inflamatorio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dermis </a:t>
            </a:r>
            <a:r>
              <a:rPr lang="en-US" dirty="0" err="1"/>
              <a:t>papilar</a:t>
            </a:r>
            <a:r>
              <a:rPr lang="en-US" dirty="0"/>
              <a:t>.</a:t>
            </a:r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450" y="2985037"/>
            <a:ext cx="3467100" cy="260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2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4111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400" b="1" dirty="0" smtClean="0"/>
              <a:t>Tratamiento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400" dirty="0"/>
              <a:t>D</a:t>
            </a:r>
            <a:r>
              <a:rPr lang="es-ES_tradnl" sz="2400" dirty="0" smtClean="0"/>
              <a:t>ebido </a:t>
            </a:r>
            <a:r>
              <a:rPr lang="es-ES_tradnl" sz="2400" dirty="0"/>
              <a:t>al gran tamaño de la lesión se descartó la cirugía </a:t>
            </a:r>
            <a:r>
              <a:rPr lang="es-ES_tradnl" sz="2400" dirty="0" err="1"/>
              <a:t>escisional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Se </a:t>
            </a:r>
            <a:r>
              <a:rPr lang="es-ES_tradnl" sz="2400" dirty="0"/>
              <a:t>indicó corticoides tópicos asociado a crema con </a:t>
            </a:r>
            <a:r>
              <a:rPr lang="es-ES_tradnl" sz="2400" dirty="0" err="1"/>
              <a:t>tretinoina</a:t>
            </a:r>
            <a:r>
              <a:rPr lang="es-ES_tradnl" sz="2400" dirty="0"/>
              <a:t> al 0,0025 % con mejoría del prurito. </a:t>
            </a:r>
            <a:endParaRPr lang="es-ES_tradnl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A </a:t>
            </a:r>
            <a:r>
              <a:rPr lang="es-ES_tradnl" sz="2400" dirty="0"/>
              <a:t>los 3 meses del tratamiento, se suspendió por ardor de la zona y se rotó a </a:t>
            </a:r>
            <a:r>
              <a:rPr lang="es-ES_tradnl" sz="2400" dirty="0" err="1"/>
              <a:t>calcipotriol</a:t>
            </a:r>
            <a:r>
              <a:rPr lang="es-ES_tradnl" sz="2400" dirty="0"/>
              <a:t> por un mes, con escasa respuesta. </a:t>
            </a:r>
            <a:endParaRPr lang="es-ES_tradnl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Actualmente </a:t>
            </a:r>
            <a:r>
              <a:rPr lang="es-ES_tradnl" sz="2400" dirty="0"/>
              <a:t>está realizando tratamiento con láser </a:t>
            </a:r>
            <a:r>
              <a:rPr lang="es-ES_tradnl" sz="2400" dirty="0" err="1"/>
              <a:t>ablasivo</a:t>
            </a:r>
            <a:r>
              <a:rPr lang="es-ES_tradnl" sz="2400" dirty="0"/>
              <a:t> de Co2.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88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304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DISCUSIÓN</a:t>
            </a:r>
          </a:p>
          <a:p>
            <a:pPr algn="just"/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El </a:t>
            </a:r>
            <a:r>
              <a:rPr lang="es-ES_tradnl" sz="2400" dirty="0" err="1"/>
              <a:t>nevo</a:t>
            </a:r>
            <a:r>
              <a:rPr lang="es-ES_tradnl" sz="2400" dirty="0"/>
              <a:t> epidérmico verrugoso inflamatorio lineal (NEVIL), fue descrito por primera vez por </a:t>
            </a:r>
            <a:r>
              <a:rPr lang="es-ES_tradnl" sz="2400" dirty="0" err="1"/>
              <a:t>Unna</a:t>
            </a:r>
            <a:r>
              <a:rPr lang="es-ES_tradnl" sz="2400" dirty="0"/>
              <a:t> en 1896.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El </a:t>
            </a:r>
            <a:r>
              <a:rPr lang="es-ES_tradnl" sz="2400" dirty="0"/>
              <a:t>NEVIL es un </a:t>
            </a:r>
            <a:r>
              <a:rPr lang="es-ES_tradnl" sz="2400" dirty="0" err="1"/>
              <a:t>hamartoma</a:t>
            </a:r>
            <a:r>
              <a:rPr lang="es-ES_tradnl" sz="2400" dirty="0"/>
              <a:t> derivado del ectodermo embrionario, representa una forma de </a:t>
            </a:r>
            <a:r>
              <a:rPr lang="es-ES_tradnl" sz="2400" dirty="0" err="1"/>
              <a:t>mosaicismo</a:t>
            </a:r>
            <a:r>
              <a:rPr lang="es-ES_tradnl" sz="2400" dirty="0"/>
              <a:t> genético.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Se </a:t>
            </a:r>
            <a:r>
              <a:rPr lang="es-ES_tradnl" sz="2400" dirty="0"/>
              <a:t>presenta con mayor frecuencia al nacer o en los primeros 5 años de vida y menos frecuente al inicio de la edad adulta.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Las </a:t>
            </a:r>
            <a:r>
              <a:rPr lang="es-ES_tradnl" sz="2400" dirty="0"/>
              <a:t>lesiones son unilaterales y pruriginosas, se localizan en general en el lado izquierdo del cuerpo, como en el caso.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Las </a:t>
            </a:r>
            <a:r>
              <a:rPr lang="es-ES_tradnl" sz="2400" dirty="0"/>
              <a:t>extremidades son las zonas más comunes de presentación, con distribución lineal, siguiendo las líneas de </a:t>
            </a:r>
            <a:r>
              <a:rPr lang="es-ES_tradnl" sz="2400" dirty="0" err="1"/>
              <a:t>Blaschko</a:t>
            </a:r>
            <a:r>
              <a:rPr lang="es-ES_tradnl" sz="2400" dirty="0"/>
              <a:t>. </a:t>
            </a:r>
            <a:endParaRPr lang="es-AR" sz="24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8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3665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dirty="0"/>
              <a:t>El diagnóstico diferencial  principal es con la psoriasis lineal, algunas veces es necesario la </a:t>
            </a:r>
            <a:r>
              <a:rPr lang="es-ES_tradnl" sz="2400" dirty="0" err="1"/>
              <a:t>inmunohistoquímica</a:t>
            </a:r>
            <a:r>
              <a:rPr lang="es-ES_tradnl" sz="2400" dirty="0"/>
              <a:t> para diferenciarlos, liquen plano lineal, liquen estriado, </a:t>
            </a:r>
            <a:r>
              <a:rPr lang="es-ES_tradnl" sz="2400" dirty="0" err="1"/>
              <a:t>poroqueratosis</a:t>
            </a:r>
            <a:r>
              <a:rPr lang="es-ES_tradnl" sz="2400" dirty="0"/>
              <a:t> lineal y verrugas planas de distribución lineal. </a:t>
            </a:r>
            <a:endParaRPr lang="es-ES_tradnl" sz="24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dirty="0" err="1" smtClean="0"/>
              <a:t>Altman</a:t>
            </a:r>
            <a:r>
              <a:rPr lang="es-ES_tradnl" sz="2400" dirty="0" smtClean="0"/>
              <a:t> </a:t>
            </a:r>
            <a:r>
              <a:rPr lang="es-ES_tradnl" sz="2400" dirty="0"/>
              <a:t>y </a:t>
            </a:r>
            <a:r>
              <a:rPr lang="es-ES_tradnl" sz="2400" dirty="0" err="1"/>
              <a:t>Mehregan</a:t>
            </a:r>
            <a:r>
              <a:rPr lang="es-ES_tradnl" sz="2400" dirty="0"/>
              <a:t> acuñaron el acrónimo y describieron 6 rasgos característicos de NEVIL 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1-edad </a:t>
            </a:r>
            <a:r>
              <a:rPr lang="es-ES_tradnl" sz="2400" dirty="0"/>
              <a:t>temprana de aparición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2- </a:t>
            </a:r>
            <a:r>
              <a:rPr lang="es-ES_tradnl" sz="2400" dirty="0"/>
              <a:t>predominio en mujeres 4 : 1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3- </a:t>
            </a:r>
            <a:r>
              <a:rPr lang="es-ES_tradnl" sz="2400" dirty="0"/>
              <a:t>afección de la pierna izquierda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4- </a:t>
            </a:r>
            <a:r>
              <a:rPr lang="es-ES_tradnl" sz="2400" dirty="0"/>
              <a:t>prurito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5- </a:t>
            </a:r>
            <a:r>
              <a:rPr lang="es-ES_tradnl" sz="2400" dirty="0"/>
              <a:t>marcada </a:t>
            </a:r>
            <a:r>
              <a:rPr lang="es-ES_tradnl" sz="2400" dirty="0" err="1"/>
              <a:t>refractariedad</a:t>
            </a:r>
            <a:r>
              <a:rPr lang="es-ES_tradnl" sz="2400" dirty="0"/>
              <a:t> al tratamiento </a:t>
            </a:r>
            <a:endParaRPr lang="es-ES_tradnl" sz="2400" dirty="0" smtClean="0"/>
          </a:p>
          <a:p>
            <a:pPr algn="just"/>
            <a:r>
              <a:rPr lang="es-ES_tradnl" sz="2400" dirty="0"/>
              <a:t>	</a:t>
            </a:r>
            <a:r>
              <a:rPr lang="es-ES_tradnl" sz="2400" dirty="0" smtClean="0"/>
              <a:t>6- </a:t>
            </a:r>
            <a:r>
              <a:rPr lang="es-ES_tradnl" sz="2400" dirty="0"/>
              <a:t>de aspecto clínicamente inflamatorio e histológico </a:t>
            </a:r>
            <a:r>
              <a:rPr lang="es-ES_tradnl" sz="2400" dirty="0" err="1"/>
              <a:t>psoriasiforme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Sin </a:t>
            </a:r>
            <a:r>
              <a:rPr lang="es-ES_tradnl" sz="2400" dirty="0"/>
              <a:t>embargo en un estudio realizado por Lee y col en Australia en 2001 el </a:t>
            </a:r>
            <a:r>
              <a:rPr lang="es-ES_tradnl" sz="2400" dirty="0" smtClean="0"/>
              <a:t>70% </a:t>
            </a:r>
            <a:r>
              <a:rPr lang="es-ES_tradnl" sz="2400" dirty="0"/>
              <a:t>de los pacientes con NEVIL eran masculinos.</a:t>
            </a:r>
            <a:endParaRPr lang="es-AR" sz="24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39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403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Con frecuencia se presenta aislado, como en el caso, pero puede asociarse con anomalías neurológicas, cardiacas, óseas y articulares e hipoplasias </a:t>
            </a:r>
            <a:r>
              <a:rPr lang="es-ES_tradnl" sz="2400" dirty="0" err="1"/>
              <a:t>vicerales</a:t>
            </a:r>
            <a:r>
              <a:rPr lang="es-ES_tradnl" sz="2400" dirty="0"/>
              <a:t> </a:t>
            </a:r>
            <a:r>
              <a:rPr lang="es-ES_tradnl" sz="2400" dirty="0" err="1"/>
              <a:t>ipsilaterales</a:t>
            </a:r>
            <a:r>
              <a:rPr lang="es-ES_tradnl" sz="2400" dirty="0"/>
              <a:t> a la disposición del </a:t>
            </a:r>
            <a:r>
              <a:rPr lang="es-ES_tradnl" sz="2400" dirty="0" err="1"/>
              <a:t>nevo</a:t>
            </a:r>
            <a:r>
              <a:rPr lang="es-ES_tradnl" sz="2400" dirty="0"/>
              <a:t> constituyendo el síndrome CHILD (</a:t>
            </a:r>
            <a:r>
              <a:rPr lang="es-ES_tradnl" sz="2400" dirty="0" err="1"/>
              <a:t>Hemidisplasia</a:t>
            </a:r>
            <a:r>
              <a:rPr lang="es-ES_tradnl" sz="2400" dirty="0"/>
              <a:t> congénita con </a:t>
            </a:r>
            <a:r>
              <a:rPr lang="es-ES_tradnl" sz="2400" dirty="0" err="1"/>
              <a:t>nevo</a:t>
            </a:r>
            <a:r>
              <a:rPr lang="es-ES_tradnl" sz="2400" dirty="0"/>
              <a:t> </a:t>
            </a:r>
            <a:r>
              <a:rPr lang="es-ES_tradnl" sz="2400" dirty="0" err="1"/>
              <a:t>ictiosiforme</a:t>
            </a:r>
            <a:r>
              <a:rPr lang="es-ES_tradnl" sz="2400" dirty="0"/>
              <a:t> y síndrome con defectos de </a:t>
            </a:r>
            <a:r>
              <a:rPr lang="es-ES_tradnl" sz="2400" dirty="0" smtClean="0"/>
              <a:t>las </a:t>
            </a:r>
            <a:r>
              <a:rPr lang="es-ES_tradnl" sz="2400" dirty="0"/>
              <a:t>extremidades</a:t>
            </a:r>
            <a:r>
              <a:rPr lang="es-ES_tradnl" sz="2400" dirty="0" smtClean="0"/>
              <a:t>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Este </a:t>
            </a:r>
            <a:r>
              <a:rPr lang="es-ES_tradnl" sz="2400" dirty="0"/>
              <a:t>síndrome es más frecuente en mujeres y se lo reconoce en los primeros años de vida.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El </a:t>
            </a:r>
            <a:r>
              <a:rPr lang="es-ES_tradnl" sz="2400" dirty="0"/>
              <a:t>tratamiento del NEVIL es difícil y a veces decepcionante.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El </a:t>
            </a:r>
            <a:r>
              <a:rPr lang="es-ES_tradnl" sz="2400" dirty="0"/>
              <a:t>tratamiento </a:t>
            </a:r>
            <a:r>
              <a:rPr lang="es-ES_tradnl" sz="2400" dirty="0" smtClean="0"/>
              <a:t>tópico presenta </a:t>
            </a:r>
            <a:r>
              <a:rPr lang="es-ES_tradnl" sz="2400" dirty="0"/>
              <a:t>resultados variables</a:t>
            </a:r>
            <a:r>
              <a:rPr lang="es-ES_tradnl" sz="2400" dirty="0" smtClean="0"/>
              <a:t>, </a:t>
            </a:r>
            <a:r>
              <a:rPr lang="es-ES_tradnl" sz="2400" dirty="0"/>
              <a:t>buenos resultados algunas veces con criocirugía, </a:t>
            </a:r>
            <a:r>
              <a:rPr lang="es-ES_tradnl" sz="2400" dirty="0" err="1"/>
              <a:t>calcipotriol</a:t>
            </a:r>
            <a:r>
              <a:rPr lang="es-ES_tradnl" sz="2400" dirty="0"/>
              <a:t>, </a:t>
            </a:r>
            <a:r>
              <a:rPr lang="es-ES_tradnl" sz="2400" dirty="0" err="1"/>
              <a:t>tretinoína</a:t>
            </a:r>
            <a:r>
              <a:rPr lang="es-ES_tradnl" sz="2400" dirty="0"/>
              <a:t> y corticoides.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5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426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>
                <a:cs typeface="Times New Roman" panose="02020603050405020304" pitchFamily="18" charset="0"/>
              </a:rPr>
              <a:t>DISCUSIÓN </a:t>
            </a: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La escisión quirúrgica completa en lesiones pequeñas, es una buena </a:t>
            </a:r>
            <a:r>
              <a:rPr lang="es-ES_tradnl" sz="2400" dirty="0" smtClean="0"/>
              <a:t>opción  </a:t>
            </a:r>
            <a:r>
              <a:rPr lang="es-ES_tradnl" sz="2400" dirty="0"/>
              <a:t>debido al riesgo  de cicatriz </a:t>
            </a:r>
            <a:r>
              <a:rPr lang="es-ES_tradnl" sz="2400" dirty="0" err="1"/>
              <a:t>desfigurante</a:t>
            </a:r>
            <a:r>
              <a:rPr lang="es-ES_tradnl" sz="2400" dirty="0"/>
              <a:t>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err="1" smtClean="0"/>
              <a:t>Alkhalifah</a:t>
            </a:r>
            <a:r>
              <a:rPr lang="es-ES_tradnl" sz="2400" dirty="0" smtClean="0"/>
              <a:t> </a:t>
            </a:r>
            <a:r>
              <a:rPr lang="es-ES_tradnl" sz="2400" dirty="0"/>
              <a:t>y </a:t>
            </a:r>
            <a:r>
              <a:rPr lang="es-ES_tradnl" sz="2400" dirty="0" smtClean="0"/>
              <a:t>colaboradores, </a:t>
            </a:r>
            <a:r>
              <a:rPr lang="es-ES_tradnl" sz="2400" dirty="0"/>
              <a:t>en su estudio retrospectivo de 2019, estudiaron la evolución de 22 pacientes con </a:t>
            </a:r>
            <a:r>
              <a:rPr lang="es-ES_tradnl" sz="2400" dirty="0" err="1"/>
              <a:t>nevo</a:t>
            </a:r>
            <a:r>
              <a:rPr lang="es-ES_tradnl" sz="2400" dirty="0"/>
              <a:t> epidérmico que fueron </a:t>
            </a:r>
            <a:r>
              <a:rPr lang="es-ES_tradnl" sz="2400" dirty="0" smtClean="0"/>
              <a:t>tratados </a:t>
            </a:r>
            <a:r>
              <a:rPr lang="es-ES_tradnl" sz="2400" dirty="0"/>
              <a:t>con terapia láser, el </a:t>
            </a:r>
            <a:r>
              <a:rPr lang="es-ES_tradnl" sz="2400" dirty="0" smtClean="0"/>
              <a:t>72,7% </a:t>
            </a:r>
            <a:r>
              <a:rPr lang="es-ES_tradnl" sz="2400" dirty="0"/>
              <a:t>tuvo una buena respuesta y un grado de satisfacción alta.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Actualmente la terapia con láser de </a:t>
            </a:r>
            <a:r>
              <a:rPr lang="es-ES_tradnl" sz="2400" dirty="0" smtClean="0"/>
              <a:t>CO2</a:t>
            </a:r>
            <a:r>
              <a:rPr lang="es-ES_tradnl" sz="2400" dirty="0"/>
              <a:t>, sería la mejor opción </a:t>
            </a:r>
            <a:r>
              <a:rPr lang="es-ES_tradnl" sz="2400" dirty="0" smtClean="0"/>
              <a:t>terapéutica, </a:t>
            </a:r>
            <a:r>
              <a:rPr lang="es-ES_tradnl" sz="2400" dirty="0"/>
              <a:t>debido al bajo riesgo de complicaciones y recurrencias y por los excelentes  resultados estéticos .</a:t>
            </a:r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32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32073" y="10308"/>
            <a:ext cx="51261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Nevo</a:t>
            </a:r>
            <a:r>
              <a:rPr lang="es-AR" sz="1900" b="1" dirty="0" smtClean="0"/>
              <a:t> epidérmico verrugoso inflamatorio lineal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12834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CONCLUSIÓN</a:t>
            </a:r>
          </a:p>
          <a:p>
            <a:pPr algn="just"/>
            <a:endParaRPr lang="es-ES_tradnl" sz="2900" dirty="0" smtClean="0"/>
          </a:p>
          <a:p>
            <a:pPr algn="just"/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El </a:t>
            </a:r>
            <a:r>
              <a:rPr lang="es-ES_tradnl" sz="2400" dirty="0" err="1"/>
              <a:t>nevo</a:t>
            </a:r>
            <a:r>
              <a:rPr lang="es-ES_tradnl" sz="2400" dirty="0"/>
              <a:t> epidérmico verrugoso inflamatorio lineal (NEVIL), es una variante clínica muy rara de </a:t>
            </a:r>
            <a:r>
              <a:rPr lang="es-ES_tradnl" sz="2400" dirty="0" err="1"/>
              <a:t>nevo</a:t>
            </a:r>
            <a:r>
              <a:rPr lang="es-ES_tradnl" sz="2400" dirty="0"/>
              <a:t> epidérmico, generalmente son unilaterales y muy pruriginosos.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El </a:t>
            </a:r>
            <a:r>
              <a:rPr lang="es-ES_tradnl" sz="2400" dirty="0"/>
              <a:t>diagnóstico </a:t>
            </a:r>
            <a:r>
              <a:rPr lang="es-ES_tradnl" sz="2400" dirty="0" err="1"/>
              <a:t>anatomopatológico</a:t>
            </a:r>
            <a:r>
              <a:rPr lang="es-ES_tradnl" sz="2400" dirty="0"/>
              <a:t> es clave para diferenciarlo de la psoriasis lineal.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El </a:t>
            </a:r>
            <a:r>
              <a:rPr lang="es-ES_tradnl" sz="2400" dirty="0"/>
              <a:t>tratamiento constituye un desafío médico.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La </a:t>
            </a:r>
            <a:r>
              <a:rPr lang="es-ES_tradnl" sz="2400" dirty="0"/>
              <a:t>escisión quirúrgica completa está indicada en lesiones pequeñas. </a:t>
            </a:r>
            <a:endParaRPr lang="es-ES_tradnl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 smtClean="0"/>
              <a:t>Actualmente </a:t>
            </a:r>
            <a:r>
              <a:rPr lang="es-ES_tradnl" sz="2400" dirty="0"/>
              <a:t>la terapia con láser de Co2 sería la mejor opción terapéutica debido al bajo riesgo de recurrencias, complicaciones y buenos resultados estéticos.</a:t>
            </a:r>
            <a:endParaRPr lang="en-US" sz="2400" dirty="0"/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400" dirty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 smtClean="0">
              <a:cs typeface="Times New Roman" panose="02020603050405020304" pitchFamily="18" charset="0"/>
            </a:endParaRPr>
          </a:p>
          <a:p>
            <a:pPr algn="just"/>
            <a:endParaRPr lang="es-AR" sz="29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0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510138" y="4505484"/>
            <a:ext cx="663632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Miriam Góngora </a:t>
            </a:r>
            <a:r>
              <a:rPr lang="es-AR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5527" y="268137"/>
            <a:ext cx="116566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Inza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Williner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ME, Monti MF y col.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Nevo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epidérmico verrugoso inflamatorio lineal extenso. Reporte de un caso.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Argent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ermatol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2020;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(111): 115-120.</a:t>
            </a:r>
          </a:p>
          <a:p>
            <a:r>
              <a:rPr lang="es-AR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https://rad-online.org.ar/tag/articulo-original/page/19/</a:t>
            </a:r>
          </a:p>
          <a:p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Consulta: 01/07/2021</a:t>
            </a:r>
          </a:p>
          <a:p>
            <a:endParaRPr lang="es-A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</TotalTime>
  <Words>1121</Words>
  <Application>Microsoft Office PowerPoint</Application>
  <PresentationFormat>Personalizado</PresentationFormat>
  <Paragraphs>351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353</cp:revision>
  <cp:lastPrinted>2021-07-09T15:55:29Z</cp:lastPrinted>
  <dcterms:created xsi:type="dcterms:W3CDTF">2020-05-07T22:50:37Z</dcterms:created>
  <dcterms:modified xsi:type="dcterms:W3CDTF">2021-09-28T19:50:07Z</dcterms:modified>
</cp:coreProperties>
</file>